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6858000" cx="12192000"/>
  <p:notesSz cx="6858000" cy="9144000"/>
  <p:embeddedFontLst>
    <p:embeddedFont>
      <p:font typeface="Play"/>
      <p:regular r:id="rId33"/>
      <p:bold r:id="rId34"/>
    </p:embeddedFont>
    <p:embeddedFont>
      <p:font typeface="Roboto"/>
      <p:regular r:id="rId35"/>
      <p:bold r:id="rId36"/>
      <p:italic r:id="rId37"/>
      <p:boldItalic r:id="rId38"/>
    </p:embeddedFont>
    <p:embeddedFont>
      <p:font typeface="Jos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Jost-bold.fntdata"/><Relationship Id="rId20" Type="http://schemas.openxmlformats.org/officeDocument/2006/relationships/slide" Target="slides/slide16.xml"/><Relationship Id="rId42" Type="http://schemas.openxmlformats.org/officeDocument/2006/relationships/font" Target="fonts/Jost-boldItalic.fntdata"/><Relationship Id="rId41" Type="http://schemas.openxmlformats.org/officeDocument/2006/relationships/font" Target="fonts/Jost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Play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Roboto-regular.fntdata"/><Relationship Id="rId12" Type="http://schemas.openxmlformats.org/officeDocument/2006/relationships/slide" Target="slides/slide8.xml"/><Relationship Id="rId34" Type="http://schemas.openxmlformats.org/officeDocument/2006/relationships/font" Target="fonts/Play-bold.fntdata"/><Relationship Id="rId15" Type="http://schemas.openxmlformats.org/officeDocument/2006/relationships/slide" Target="slides/slide11.xml"/><Relationship Id="rId37" Type="http://schemas.openxmlformats.org/officeDocument/2006/relationships/font" Target="fonts/Roboto-italic.fntdata"/><Relationship Id="rId14" Type="http://schemas.openxmlformats.org/officeDocument/2006/relationships/slide" Target="slides/slide10.xml"/><Relationship Id="rId36" Type="http://schemas.openxmlformats.org/officeDocument/2006/relationships/font" Target="fonts/Roboto-bold.fntdata"/><Relationship Id="rId17" Type="http://schemas.openxmlformats.org/officeDocument/2006/relationships/slide" Target="slides/slide13.xml"/><Relationship Id="rId39" Type="http://schemas.openxmlformats.org/officeDocument/2006/relationships/font" Target="fonts/Jost-regular.fntdata"/><Relationship Id="rId16" Type="http://schemas.openxmlformats.org/officeDocument/2006/relationships/slide" Target="slides/slide12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4fe339e9c1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34fe339e9c1_1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4fe339e9c1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4fe339e9c1_1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4fe339e9c1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4fe339e9c1_1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4e71232d7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34e71232d70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4668f6d743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34668f6d743_0_1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067ed9d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g35067ed9da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4668f6d74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34668f6d743_0_1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4668f6d7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34668f6d74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47469d24a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g347469d24ac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4753e8adb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34753e8adb7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476c4e94d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3476c4e94dd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501c27799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3501c277999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501c27799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g3501c277999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4e320062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34e3200627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4e3200627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g34e32006271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4e3200627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g34e32006271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01c27799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501c277999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4fd85dfa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34fd85dfa6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4fe339e9c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34fe339e9c1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2.pn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10.png"/><Relationship Id="rId7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0" y="5516879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1725673" y="2960939"/>
            <a:ext cx="305280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5S – Drifter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1723120" y="2546916"/>
            <a:ext cx="714716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Sensoring System for Superficial Sea Streams</a:t>
            </a:r>
            <a:endParaRPr/>
          </a:p>
        </p:txBody>
      </p:sp>
      <p:grpSp>
        <p:nvGrpSpPr>
          <p:cNvPr id="89" name="Google Shape;89;p13"/>
          <p:cNvGrpSpPr/>
          <p:nvPr/>
        </p:nvGrpSpPr>
        <p:grpSpPr>
          <a:xfrm>
            <a:off x="5186952" y="953853"/>
            <a:ext cx="8691868" cy="7145905"/>
            <a:chOff x="5186952" y="953853"/>
            <a:chExt cx="8691868" cy="7145905"/>
          </a:xfrm>
        </p:grpSpPr>
        <p:sp>
          <p:nvSpPr>
            <p:cNvPr id="90" name="Google Shape;90;p13"/>
            <p:cNvSpPr/>
            <p:nvPr/>
          </p:nvSpPr>
          <p:spPr>
            <a:xfrm>
              <a:off x="5186952" y="953853"/>
              <a:ext cx="8568610" cy="6993505"/>
            </a:xfrm>
            <a:custGeom>
              <a:rect b="b" l="l" r="r" t="t"/>
              <a:pathLst>
                <a:path extrusionOk="0" h="5083762" w="5303937">
                  <a:moveTo>
                    <a:pt x="249675" y="4941927"/>
                  </a:moveTo>
                  <a:cubicBezTo>
                    <a:pt x="-413688" y="4655008"/>
                    <a:pt x="406156" y="3186704"/>
                    <a:pt x="843273" y="2637230"/>
                  </a:cubicBezTo>
                  <a:cubicBezTo>
                    <a:pt x="1280390" y="2087756"/>
                    <a:pt x="2325752" y="2058462"/>
                    <a:pt x="2872376" y="1645085"/>
                  </a:cubicBezTo>
                  <a:cubicBezTo>
                    <a:pt x="3419000" y="1231708"/>
                    <a:pt x="3753673" y="351412"/>
                    <a:pt x="4123020" y="156965"/>
                  </a:cubicBezTo>
                  <a:cubicBezTo>
                    <a:pt x="4492367" y="-37482"/>
                    <a:pt x="4973747" y="-162330"/>
                    <a:pt x="5088457" y="478405"/>
                  </a:cubicBezTo>
                  <a:cubicBezTo>
                    <a:pt x="5203167" y="1119140"/>
                    <a:pt x="5629913" y="3614824"/>
                    <a:pt x="4823449" y="4358744"/>
                  </a:cubicBezTo>
                  <a:cubicBezTo>
                    <a:pt x="4016985" y="5102664"/>
                    <a:pt x="913038" y="5228846"/>
                    <a:pt x="249675" y="4941927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5690683" y="1140927"/>
              <a:ext cx="8188137" cy="6958831"/>
            </a:xfrm>
            <a:custGeom>
              <a:rect b="b" l="l" r="r" t="t"/>
              <a:pathLst>
                <a:path extrusionOk="0" h="5058556" w="5068426">
                  <a:moveTo>
                    <a:pt x="302629" y="4916721"/>
                  </a:moveTo>
                  <a:cubicBezTo>
                    <a:pt x="-360734" y="4629802"/>
                    <a:pt x="213839" y="3130724"/>
                    <a:pt x="625800" y="2612024"/>
                  </a:cubicBezTo>
                  <a:cubicBezTo>
                    <a:pt x="1037761" y="2093324"/>
                    <a:pt x="2215192" y="2206818"/>
                    <a:pt x="2774394" y="1804519"/>
                  </a:cubicBezTo>
                  <a:cubicBezTo>
                    <a:pt x="3333596" y="1402220"/>
                    <a:pt x="3631583" y="423449"/>
                    <a:pt x="3981015" y="198229"/>
                  </a:cubicBezTo>
                  <a:cubicBezTo>
                    <a:pt x="4330447" y="-26991"/>
                    <a:pt x="4756274" y="-187536"/>
                    <a:pt x="4870984" y="453199"/>
                  </a:cubicBezTo>
                  <a:cubicBezTo>
                    <a:pt x="4985694" y="1093934"/>
                    <a:pt x="5367368" y="3589618"/>
                    <a:pt x="4605976" y="4333538"/>
                  </a:cubicBezTo>
                  <a:cubicBezTo>
                    <a:pt x="3844584" y="5077458"/>
                    <a:pt x="965992" y="5203640"/>
                    <a:pt x="302629" y="4916721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7058437" y="1730154"/>
              <a:ext cx="6504876" cy="5954322"/>
            </a:xfrm>
            <a:custGeom>
              <a:rect b="b" l="l" r="r" t="t"/>
              <a:pathLst>
                <a:path extrusionOk="0" h="4696205" w="5130430">
                  <a:moveTo>
                    <a:pt x="240815" y="4548913"/>
                  </a:moveTo>
                  <a:cubicBezTo>
                    <a:pt x="-390088" y="4270332"/>
                    <a:pt x="358296" y="2803148"/>
                    <a:pt x="889189" y="2380015"/>
                  </a:cubicBezTo>
                  <a:cubicBezTo>
                    <a:pt x="1420082" y="1956882"/>
                    <a:pt x="2530001" y="2124116"/>
                    <a:pt x="2960894" y="1730942"/>
                  </a:cubicBezTo>
                  <a:cubicBezTo>
                    <a:pt x="3391787" y="1337768"/>
                    <a:pt x="3661635" y="422974"/>
                    <a:pt x="3986350" y="207085"/>
                  </a:cubicBezTo>
                  <a:cubicBezTo>
                    <a:pt x="4311065" y="-8804"/>
                    <a:pt x="4794475" y="-205125"/>
                    <a:pt x="4909185" y="435610"/>
                  </a:cubicBezTo>
                  <a:cubicBezTo>
                    <a:pt x="5023895" y="1076345"/>
                    <a:pt x="5452670" y="3365948"/>
                    <a:pt x="4674608" y="4051498"/>
                  </a:cubicBezTo>
                  <a:cubicBezTo>
                    <a:pt x="3896546" y="4737049"/>
                    <a:pt x="871718" y="4827494"/>
                    <a:pt x="240815" y="4548913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8356550" y="3024936"/>
              <a:ext cx="5022745" cy="4458713"/>
            </a:xfrm>
            <a:custGeom>
              <a:rect b="b" l="l" r="r" t="t"/>
              <a:pathLst>
                <a:path extrusionOk="0" h="4458713" w="5022745">
                  <a:moveTo>
                    <a:pt x="227012" y="4339425"/>
                  </a:moveTo>
                  <a:cubicBezTo>
                    <a:pt x="-403891" y="4060844"/>
                    <a:pt x="428573" y="2669580"/>
                    <a:pt x="925102" y="2176329"/>
                  </a:cubicBezTo>
                  <a:cubicBezTo>
                    <a:pt x="1421631" y="1683078"/>
                    <a:pt x="2689992" y="1742071"/>
                    <a:pt x="3206185" y="1379916"/>
                  </a:cubicBezTo>
                  <a:cubicBezTo>
                    <a:pt x="3722379" y="1017761"/>
                    <a:pt x="3794483" y="52560"/>
                    <a:pt x="4022263" y="3399"/>
                  </a:cubicBezTo>
                  <a:cubicBezTo>
                    <a:pt x="4250043" y="-45762"/>
                    <a:pt x="4458159" y="444213"/>
                    <a:pt x="4572869" y="1084948"/>
                  </a:cubicBezTo>
                  <a:cubicBezTo>
                    <a:pt x="4687579" y="1725683"/>
                    <a:pt x="5434830" y="3305399"/>
                    <a:pt x="4710521" y="3847812"/>
                  </a:cubicBezTo>
                  <a:cubicBezTo>
                    <a:pt x="3986212" y="4390225"/>
                    <a:pt x="857915" y="4618006"/>
                    <a:pt x="227012" y="4339425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" name="Google Shape;94;p13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95" name="Google Shape;9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96" name="Google Shape;9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/>
        </p:nvSpPr>
        <p:spPr>
          <a:xfrm>
            <a:off x="1532883" y="5110788"/>
            <a:ext cx="714716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Student: </a:t>
            </a:r>
            <a:r>
              <a:rPr lang="en-US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Vinicius C. A. Carvalho - PG56208</a:t>
            </a:r>
            <a:endParaRPr/>
          </a:p>
        </p:txBody>
      </p:sp>
      <p:sp>
        <p:nvSpPr>
          <p:cNvPr id="98" name="Google Shape;98;p13"/>
          <p:cNvSpPr txBox="1"/>
          <p:nvPr/>
        </p:nvSpPr>
        <p:spPr>
          <a:xfrm>
            <a:off x="1532883" y="4770038"/>
            <a:ext cx="714716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Professors: </a:t>
            </a:r>
            <a:r>
              <a:rPr lang="en-US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Luis Gonçalves and Sergio Lopes</a:t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1532882" y="1467272"/>
            <a:ext cx="991186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Integrative Project In Industrial Electronics and Computers Engineering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900" y="134100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2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39" name="Google Shape;239;p22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40" name="Google Shape;24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41" name="Google Shape;241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" name="Google Shape;242;p22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43" name="Google Shape;243;p22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2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2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2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47" name="Google Shape;24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1900" y="0"/>
            <a:ext cx="4077126" cy="4077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900" y="1341009"/>
            <a:ext cx="10970099" cy="5900584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3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56" name="Google Shape;25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57" name="Google Shape;257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8" name="Google Shape;258;p23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59" name="Google Shape;259;p23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3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3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3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3" name="Google Shape;263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1350" y="1615675"/>
            <a:ext cx="2619849" cy="261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4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70" name="Google Shape;270;p24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71" name="Google Shape;27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72" name="Google Shape;272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24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74" name="Google Shape;274;p24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4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4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4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8" name="Google Shape;27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4575" y="1600775"/>
            <a:ext cx="4817091" cy="100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"/>
          <p:cNvSpPr txBox="1"/>
          <p:nvPr/>
        </p:nvSpPr>
        <p:spPr>
          <a:xfrm>
            <a:off x="1496800" y="3013350"/>
            <a:ext cx="8275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Next Sea – Next generation monitoring of coastal ecosystems in a scenario of global change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Sonda – Synchronized Atmospheric and Oceanic Data Acquisition</a:t>
            </a:r>
            <a:endParaRPr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5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86" name="Google Shape;286;p25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87" name="Google Shape;28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88" name="Google Shape;28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9" name="Google Shape;289;p25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290" name="Google Shape;290;p25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5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5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3" name="Google Shape;293;p25"/>
          <p:cNvSpPr txBox="1"/>
          <p:nvPr/>
        </p:nvSpPr>
        <p:spPr>
          <a:xfrm>
            <a:off x="1439075" y="1542750"/>
            <a:ext cx="10493100" cy="47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Border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Control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Climate Modeling</a:t>
            </a:r>
            <a:endParaRPr sz="2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Traffic management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Aquaculture management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Public oceanographic research</a:t>
            </a:r>
            <a:endParaRPr sz="2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Marine spatial planning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Defense and security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9" name="Google Shape;299;p26"/>
          <p:cNvGrpSpPr/>
          <p:nvPr/>
        </p:nvGrpSpPr>
        <p:grpSpPr>
          <a:xfrm>
            <a:off x="0" y="-1"/>
            <a:ext cx="12192001" cy="6858001"/>
            <a:chOff x="0" y="-1"/>
            <a:chExt cx="12192001" cy="6858001"/>
          </a:xfrm>
        </p:grpSpPr>
        <p:sp>
          <p:nvSpPr>
            <p:cNvPr id="300" name="Google Shape;300;p26"/>
            <p:cNvSpPr/>
            <p:nvPr/>
          </p:nvSpPr>
          <p:spPr>
            <a:xfrm>
              <a:off x="1" y="0"/>
              <a:ext cx="12192000" cy="134112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60000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Requirements</a:t>
              </a: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0" y="-1"/>
              <a:ext cx="1221942" cy="685800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26"/>
          <p:cNvGrpSpPr/>
          <p:nvPr/>
        </p:nvGrpSpPr>
        <p:grpSpPr>
          <a:xfrm>
            <a:off x="184989" y="245313"/>
            <a:ext cx="891002" cy="6367373"/>
            <a:chOff x="184989" y="245313"/>
            <a:chExt cx="891002" cy="6367373"/>
          </a:xfrm>
        </p:grpSpPr>
        <p:pic>
          <p:nvPicPr>
            <p:cNvPr descr="CMEMS – Center for Microeletromechanical Systems" id="303" name="Google Shape;303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84989" y="245313"/>
              <a:ext cx="891002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304" name="Google Shape;304;p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5" name="Google Shape;305;p26"/>
          <p:cNvSpPr txBox="1"/>
          <p:nvPr/>
        </p:nvSpPr>
        <p:spPr>
          <a:xfrm>
            <a:off x="1448084" y="1550726"/>
            <a:ext cx="9298500" cy="44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Search and selection of hardware components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Low Power and Low Cost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Software/Hardware design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Communication within modules and peripherals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PCB design</a:t>
            </a: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*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Energy Harvesting</a:t>
            </a: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*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5S outer shell as a 3D design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Product realization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Laboratory Tests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Documentation</a:t>
            </a:r>
            <a:endParaRPr/>
          </a:p>
        </p:txBody>
      </p:sp>
      <p:grpSp>
        <p:nvGrpSpPr>
          <p:cNvPr id="306" name="Google Shape;306;p26"/>
          <p:cNvGrpSpPr/>
          <p:nvPr/>
        </p:nvGrpSpPr>
        <p:grpSpPr>
          <a:xfrm>
            <a:off x="4924909" y="1028620"/>
            <a:ext cx="9686272" cy="8223519"/>
            <a:chOff x="4924909" y="1028620"/>
            <a:chExt cx="9686272" cy="8223519"/>
          </a:xfrm>
        </p:grpSpPr>
        <p:sp>
          <p:nvSpPr>
            <p:cNvPr id="307" name="Google Shape;307;p26"/>
            <p:cNvSpPr/>
            <p:nvPr/>
          </p:nvSpPr>
          <p:spPr>
            <a:xfrm rot="-642060">
              <a:off x="5474608" y="1767366"/>
              <a:ext cx="8586875" cy="6725020"/>
            </a:xfrm>
            <a:custGeom>
              <a:rect b="b" l="l" r="r" t="t"/>
              <a:pathLst>
                <a:path extrusionOk="0" h="4888593" w="5315243">
                  <a:moveTo>
                    <a:pt x="260981" y="4750887"/>
                  </a:moveTo>
                  <a:cubicBezTo>
                    <a:pt x="-398716" y="4473268"/>
                    <a:pt x="336469" y="2883130"/>
                    <a:pt x="876570" y="2501988"/>
                  </a:cubicBezTo>
                  <a:cubicBezTo>
                    <a:pt x="1416671" y="2120846"/>
                    <a:pt x="2370585" y="1813035"/>
                    <a:pt x="2883682" y="1454045"/>
                  </a:cubicBezTo>
                  <a:cubicBezTo>
                    <a:pt x="3396779" y="1095055"/>
                    <a:pt x="3572859" y="430511"/>
                    <a:pt x="3955155" y="348045"/>
                  </a:cubicBezTo>
                  <a:cubicBezTo>
                    <a:pt x="4337451" y="265579"/>
                    <a:pt x="4985053" y="-353370"/>
                    <a:pt x="5099763" y="287365"/>
                  </a:cubicBezTo>
                  <a:cubicBezTo>
                    <a:pt x="5214473" y="928100"/>
                    <a:pt x="5641219" y="3423784"/>
                    <a:pt x="4834755" y="4167704"/>
                  </a:cubicBezTo>
                  <a:cubicBezTo>
                    <a:pt x="4028291" y="4911624"/>
                    <a:pt x="920678" y="5028506"/>
                    <a:pt x="260981" y="4750887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 rot="-642060">
              <a:off x="6083172" y="2036008"/>
              <a:ext cx="7915998" cy="6538044"/>
            </a:xfrm>
            <a:custGeom>
              <a:rect b="b" l="l" r="r" t="t"/>
              <a:pathLst>
                <a:path extrusionOk="0" h="4752675" w="4899973">
                  <a:moveTo>
                    <a:pt x="272116" y="4631734"/>
                  </a:moveTo>
                  <a:cubicBezTo>
                    <a:pt x="-372411" y="4381727"/>
                    <a:pt x="274059" y="3045295"/>
                    <a:pt x="708301" y="2548511"/>
                  </a:cubicBezTo>
                  <a:cubicBezTo>
                    <a:pt x="1142543" y="2051727"/>
                    <a:pt x="2376677" y="2011718"/>
                    <a:pt x="2877568" y="1651032"/>
                  </a:cubicBezTo>
                  <a:cubicBezTo>
                    <a:pt x="3378459" y="1290346"/>
                    <a:pt x="3332635" y="549265"/>
                    <a:pt x="3713648" y="384394"/>
                  </a:cubicBezTo>
                  <a:cubicBezTo>
                    <a:pt x="4094661" y="219523"/>
                    <a:pt x="4401085" y="-340908"/>
                    <a:pt x="4515795" y="299827"/>
                  </a:cubicBezTo>
                  <a:cubicBezTo>
                    <a:pt x="4630505" y="940562"/>
                    <a:pt x="5282743" y="3326567"/>
                    <a:pt x="4575463" y="4048551"/>
                  </a:cubicBezTo>
                  <a:cubicBezTo>
                    <a:pt x="3868183" y="4770535"/>
                    <a:pt x="916643" y="4881741"/>
                    <a:pt x="272116" y="4631734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 rot="-642060">
              <a:off x="7405227" y="2174241"/>
              <a:ext cx="6476483" cy="5881663"/>
            </a:xfrm>
            <a:custGeom>
              <a:rect b="b" l="l" r="r" t="t"/>
              <a:pathLst>
                <a:path extrusionOk="0" h="4638899" w="5108036">
                  <a:moveTo>
                    <a:pt x="218421" y="4504596"/>
                  </a:moveTo>
                  <a:cubicBezTo>
                    <a:pt x="-396962" y="4255255"/>
                    <a:pt x="429022" y="2934267"/>
                    <a:pt x="959915" y="2511134"/>
                  </a:cubicBezTo>
                  <a:cubicBezTo>
                    <a:pt x="1490808" y="2088001"/>
                    <a:pt x="2424987" y="2062439"/>
                    <a:pt x="2938500" y="1686625"/>
                  </a:cubicBezTo>
                  <a:cubicBezTo>
                    <a:pt x="3452013" y="1310811"/>
                    <a:pt x="3716281" y="472136"/>
                    <a:pt x="4040996" y="256247"/>
                  </a:cubicBezTo>
                  <a:cubicBezTo>
                    <a:pt x="4365711" y="40358"/>
                    <a:pt x="4772081" y="-249442"/>
                    <a:pt x="4886791" y="391293"/>
                  </a:cubicBezTo>
                  <a:cubicBezTo>
                    <a:pt x="5001501" y="1032028"/>
                    <a:pt x="5430276" y="3321631"/>
                    <a:pt x="4652214" y="4007181"/>
                  </a:cubicBezTo>
                  <a:cubicBezTo>
                    <a:pt x="3874152" y="4692732"/>
                    <a:pt x="833804" y="4753937"/>
                    <a:pt x="218421" y="450459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 rot="-642060">
              <a:off x="8774590" y="3450503"/>
              <a:ext cx="5024440" cy="4300141"/>
            </a:xfrm>
            <a:custGeom>
              <a:rect b="b" l="l" r="r" t="t"/>
              <a:pathLst>
                <a:path extrusionOk="0" h="4300141" w="5024440">
                  <a:moveTo>
                    <a:pt x="228707" y="4190740"/>
                  </a:moveTo>
                  <a:cubicBezTo>
                    <a:pt x="-406456" y="3934703"/>
                    <a:pt x="433996" y="2660021"/>
                    <a:pt x="901237" y="2162903"/>
                  </a:cubicBezTo>
                  <a:cubicBezTo>
                    <a:pt x="1368478" y="1665785"/>
                    <a:pt x="2494721" y="1567840"/>
                    <a:pt x="3032152" y="1208030"/>
                  </a:cubicBezTo>
                  <a:cubicBezTo>
                    <a:pt x="3569583" y="848220"/>
                    <a:pt x="3868752" y="49339"/>
                    <a:pt x="4125821" y="4044"/>
                  </a:cubicBezTo>
                  <a:cubicBezTo>
                    <a:pt x="4382890" y="-41251"/>
                    <a:pt x="4459854" y="295528"/>
                    <a:pt x="4574564" y="936263"/>
                  </a:cubicBezTo>
                  <a:cubicBezTo>
                    <a:pt x="4689274" y="1576998"/>
                    <a:pt x="5436525" y="3156714"/>
                    <a:pt x="4712216" y="3699127"/>
                  </a:cubicBezTo>
                  <a:cubicBezTo>
                    <a:pt x="3987907" y="4241540"/>
                    <a:pt x="863870" y="4446777"/>
                    <a:pt x="228707" y="4190740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1" name="Google Shape;311;p26"/>
          <p:cNvSpPr txBox="1"/>
          <p:nvPr/>
        </p:nvSpPr>
        <p:spPr>
          <a:xfrm>
            <a:off x="1406931" y="6077610"/>
            <a:ext cx="929857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 analysis</a:t>
            </a:r>
            <a:endParaRPr sz="2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7" name="Google Shape;317;p27"/>
          <p:cNvGrpSpPr/>
          <p:nvPr/>
        </p:nvGrpSpPr>
        <p:grpSpPr>
          <a:xfrm>
            <a:off x="0" y="-1"/>
            <a:ext cx="12192001" cy="6858001"/>
            <a:chOff x="0" y="-1"/>
            <a:chExt cx="12192001" cy="6858001"/>
          </a:xfrm>
        </p:grpSpPr>
        <p:sp>
          <p:nvSpPr>
            <p:cNvPr id="318" name="Google Shape;318;p27"/>
            <p:cNvSpPr/>
            <p:nvPr/>
          </p:nvSpPr>
          <p:spPr>
            <a:xfrm>
              <a:off x="1" y="0"/>
              <a:ext cx="12192000" cy="134112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60000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Constraints</a:t>
              </a: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0" y="-1"/>
              <a:ext cx="1221942" cy="685800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27"/>
          <p:cNvGrpSpPr/>
          <p:nvPr/>
        </p:nvGrpSpPr>
        <p:grpSpPr>
          <a:xfrm>
            <a:off x="184989" y="245313"/>
            <a:ext cx="891002" cy="6367373"/>
            <a:chOff x="184989" y="245313"/>
            <a:chExt cx="891002" cy="6367373"/>
          </a:xfrm>
        </p:grpSpPr>
        <p:pic>
          <p:nvPicPr>
            <p:cNvPr descr="CMEMS – Center for Microeletromechanical Systems" id="321" name="Google Shape;321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84989" y="245313"/>
              <a:ext cx="891002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322" name="Google Shape;322;p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3" name="Google Shape;323;p27"/>
          <p:cNvSpPr txBox="1"/>
          <p:nvPr/>
        </p:nvSpPr>
        <p:spPr>
          <a:xfrm>
            <a:off x="1448084" y="1550726"/>
            <a:ext cx="92985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 presented for evaluation within deadline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Limited team.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 validated at the ocean.</a:t>
            </a:r>
            <a:endParaRPr/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Have an autonomy of a month at minimum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Due to the low power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consumption and lab availability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 STM32 will be used.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4" name="Google Shape;324;p27"/>
          <p:cNvGrpSpPr/>
          <p:nvPr/>
        </p:nvGrpSpPr>
        <p:grpSpPr>
          <a:xfrm>
            <a:off x="5102382" y="1315138"/>
            <a:ext cx="9633947" cy="8204447"/>
            <a:chOff x="5102382" y="1315138"/>
            <a:chExt cx="9633947" cy="8204447"/>
          </a:xfrm>
        </p:grpSpPr>
        <p:sp>
          <p:nvSpPr>
            <p:cNvPr id="325" name="Google Shape;325;p27"/>
            <p:cNvSpPr/>
            <p:nvPr/>
          </p:nvSpPr>
          <p:spPr>
            <a:xfrm rot="-642081">
              <a:off x="5652209" y="204918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7"/>
            <p:cNvSpPr/>
            <p:nvPr/>
          </p:nvSpPr>
          <p:spPr>
            <a:xfrm rot="-642081">
              <a:off x="6361460" y="2373849"/>
              <a:ext cx="7767261" cy="6476101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7"/>
            <p:cNvSpPr/>
            <p:nvPr/>
          </p:nvSpPr>
          <p:spPr>
            <a:xfrm rot="-641346">
              <a:off x="8247995" y="2647955"/>
              <a:ext cx="5658358" cy="5873051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7"/>
            <p:cNvSpPr/>
            <p:nvPr/>
          </p:nvSpPr>
          <p:spPr>
            <a:xfrm rot="-639820">
              <a:off x="9351117" y="4189278"/>
              <a:ext cx="4578802" cy="3785536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8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Architecture</a:t>
            </a:r>
            <a:endParaRPr/>
          </a:p>
        </p:txBody>
      </p:sp>
      <p:sp>
        <p:nvSpPr>
          <p:cNvPr id="335" name="Google Shape;335;p28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36" name="Google Shape;33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37" name="Google Shape;33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8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339" name="Google Shape;339;p28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28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8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2" name="Google Shape;342;p28" title="blockdiagram_analysis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3131" y="1617478"/>
            <a:ext cx="7725712" cy="456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8" name="Google Shape;3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2250" y="1341000"/>
            <a:ext cx="6846800" cy="5540451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29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Drifter </a:t>
            </a: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Architecture</a:t>
            </a:r>
            <a:endParaRPr sz="4000">
              <a:solidFill>
                <a:srgbClr val="262626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350" name="Google Shape;350;p29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51" name="Google Shape;351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52" name="Google Shape;352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3" name="Google Shape;353;p29"/>
          <p:cNvGrpSpPr/>
          <p:nvPr/>
        </p:nvGrpSpPr>
        <p:grpSpPr>
          <a:xfrm>
            <a:off x="5225601" y="2033058"/>
            <a:ext cx="9633947" cy="8204447"/>
            <a:chOff x="5299026" y="1747758"/>
            <a:chExt cx="9633947" cy="8204447"/>
          </a:xfrm>
        </p:grpSpPr>
        <p:sp>
          <p:nvSpPr>
            <p:cNvPr id="354" name="Google Shape;354;p29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29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29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29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Peripheral</a:t>
            </a: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 Architecture</a:t>
            </a:r>
            <a:endParaRPr/>
          </a:p>
        </p:txBody>
      </p:sp>
      <p:sp>
        <p:nvSpPr>
          <p:cNvPr id="364" name="Google Shape;364;p30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65" name="Google Shape;36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66" name="Google Shape;36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30"/>
          <p:cNvGrpSpPr/>
          <p:nvPr/>
        </p:nvGrpSpPr>
        <p:grpSpPr>
          <a:xfrm>
            <a:off x="5225601" y="2033058"/>
            <a:ext cx="9633947" cy="8204447"/>
            <a:chOff x="5299026" y="1747758"/>
            <a:chExt cx="9633947" cy="8204447"/>
          </a:xfrm>
        </p:grpSpPr>
        <p:sp>
          <p:nvSpPr>
            <p:cNvPr id="368" name="Google Shape;368;p30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0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0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30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72" name="Google Shape;372;p30" title="Use Case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85375" y="1463375"/>
            <a:ext cx="6221250" cy="49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31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</a:t>
            </a: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Architecture</a:t>
            </a:r>
            <a:endParaRPr/>
          </a:p>
        </p:txBody>
      </p:sp>
      <p:sp>
        <p:nvSpPr>
          <p:cNvPr id="379" name="Google Shape;379;p31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80" name="Google Shape;38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81" name="Google Shape;381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2" name="Google Shape;382;p31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383" name="Google Shape;383;p31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1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1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86" name="Google Shape;386;p31" title="thread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4113" y="1619825"/>
            <a:ext cx="6443776" cy="433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Agenda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107" name="Google Shape;10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108" name="Google Shape;10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 txBox="1"/>
          <p:nvPr/>
        </p:nvSpPr>
        <p:spPr>
          <a:xfrm>
            <a:off x="1448084" y="1550726"/>
            <a:ext cx="6155100" cy="44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>
              <a:solidFill>
                <a:schemeClr val="dk1"/>
              </a:solidFill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Statement</a:t>
            </a:r>
            <a:endParaRPr>
              <a:solidFill>
                <a:schemeClr val="dk1"/>
              </a:solidFill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Statement Analysis</a:t>
            </a:r>
            <a:endParaRPr>
              <a:solidFill>
                <a:schemeClr val="dk1"/>
              </a:solidFill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Analysis</a:t>
            </a:r>
            <a:endParaRPr>
              <a:solidFill>
                <a:schemeClr val="dk1"/>
              </a:solidFill>
            </a:endParaRPr>
          </a:p>
          <a:p>
            <a:pPr indent="-406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Requirements</a:t>
            </a:r>
            <a:endParaRPr>
              <a:solidFill>
                <a:schemeClr val="dk1"/>
              </a:solidFill>
            </a:endParaRPr>
          </a:p>
          <a:p>
            <a:pPr indent="-406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Constraints</a:t>
            </a:r>
            <a:endParaRPr>
              <a:solidFill>
                <a:schemeClr val="dk1"/>
              </a:solidFill>
            </a:endParaRPr>
          </a:p>
          <a:p>
            <a:pPr indent="-406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State of the Art</a:t>
            </a:r>
            <a:endParaRPr>
              <a:solidFill>
                <a:schemeClr val="dk1"/>
              </a:solidFill>
            </a:endParaRPr>
          </a:p>
          <a:p>
            <a:pPr indent="-406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System Architecture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Design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Implementation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0" name="Google Shape;110;p14"/>
          <p:cNvGrpSpPr/>
          <p:nvPr/>
        </p:nvGrpSpPr>
        <p:grpSpPr>
          <a:xfrm>
            <a:off x="4924909" y="1028620"/>
            <a:ext cx="9686272" cy="8223519"/>
            <a:chOff x="4924909" y="1028620"/>
            <a:chExt cx="9686272" cy="8223519"/>
          </a:xfrm>
        </p:grpSpPr>
        <p:sp>
          <p:nvSpPr>
            <p:cNvPr id="111" name="Google Shape;111;p14"/>
            <p:cNvSpPr/>
            <p:nvPr/>
          </p:nvSpPr>
          <p:spPr>
            <a:xfrm rot="-642060">
              <a:off x="5474608" y="1767366"/>
              <a:ext cx="8586875" cy="6725020"/>
            </a:xfrm>
            <a:custGeom>
              <a:rect b="b" l="l" r="r" t="t"/>
              <a:pathLst>
                <a:path extrusionOk="0" h="4888593" w="5315243">
                  <a:moveTo>
                    <a:pt x="260981" y="4750887"/>
                  </a:moveTo>
                  <a:cubicBezTo>
                    <a:pt x="-398716" y="4473268"/>
                    <a:pt x="336469" y="2883130"/>
                    <a:pt x="876570" y="2501988"/>
                  </a:cubicBezTo>
                  <a:cubicBezTo>
                    <a:pt x="1416671" y="2120846"/>
                    <a:pt x="2370585" y="1813035"/>
                    <a:pt x="2883682" y="1454045"/>
                  </a:cubicBezTo>
                  <a:cubicBezTo>
                    <a:pt x="3396779" y="1095055"/>
                    <a:pt x="3572859" y="430511"/>
                    <a:pt x="3955155" y="348045"/>
                  </a:cubicBezTo>
                  <a:cubicBezTo>
                    <a:pt x="4337451" y="265579"/>
                    <a:pt x="4985053" y="-353370"/>
                    <a:pt x="5099763" y="287365"/>
                  </a:cubicBezTo>
                  <a:cubicBezTo>
                    <a:pt x="5214473" y="928100"/>
                    <a:pt x="5641219" y="3423784"/>
                    <a:pt x="4834755" y="4167704"/>
                  </a:cubicBezTo>
                  <a:cubicBezTo>
                    <a:pt x="4028291" y="4911624"/>
                    <a:pt x="920678" y="5028506"/>
                    <a:pt x="260981" y="4750887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 rot="-642060">
              <a:off x="6083172" y="2036008"/>
              <a:ext cx="7915998" cy="6538044"/>
            </a:xfrm>
            <a:custGeom>
              <a:rect b="b" l="l" r="r" t="t"/>
              <a:pathLst>
                <a:path extrusionOk="0" h="4752675" w="4899973">
                  <a:moveTo>
                    <a:pt x="272116" y="4631734"/>
                  </a:moveTo>
                  <a:cubicBezTo>
                    <a:pt x="-372411" y="4381727"/>
                    <a:pt x="274059" y="3045295"/>
                    <a:pt x="708301" y="2548511"/>
                  </a:cubicBezTo>
                  <a:cubicBezTo>
                    <a:pt x="1142543" y="2051727"/>
                    <a:pt x="2376677" y="2011718"/>
                    <a:pt x="2877568" y="1651032"/>
                  </a:cubicBezTo>
                  <a:cubicBezTo>
                    <a:pt x="3378459" y="1290346"/>
                    <a:pt x="3332635" y="549265"/>
                    <a:pt x="3713648" y="384394"/>
                  </a:cubicBezTo>
                  <a:cubicBezTo>
                    <a:pt x="4094661" y="219523"/>
                    <a:pt x="4401085" y="-340908"/>
                    <a:pt x="4515795" y="299827"/>
                  </a:cubicBezTo>
                  <a:cubicBezTo>
                    <a:pt x="4630505" y="940562"/>
                    <a:pt x="5282743" y="3326567"/>
                    <a:pt x="4575463" y="4048551"/>
                  </a:cubicBezTo>
                  <a:cubicBezTo>
                    <a:pt x="3868183" y="4770535"/>
                    <a:pt x="916643" y="4881741"/>
                    <a:pt x="272116" y="4631734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 rot="-642060">
              <a:off x="7405227" y="2174241"/>
              <a:ext cx="6476483" cy="5881663"/>
            </a:xfrm>
            <a:custGeom>
              <a:rect b="b" l="l" r="r" t="t"/>
              <a:pathLst>
                <a:path extrusionOk="0" h="4638899" w="5108036">
                  <a:moveTo>
                    <a:pt x="218421" y="4504596"/>
                  </a:moveTo>
                  <a:cubicBezTo>
                    <a:pt x="-396962" y="4255255"/>
                    <a:pt x="429022" y="2934267"/>
                    <a:pt x="959915" y="2511134"/>
                  </a:cubicBezTo>
                  <a:cubicBezTo>
                    <a:pt x="1490808" y="2088001"/>
                    <a:pt x="2424987" y="2062439"/>
                    <a:pt x="2938500" y="1686625"/>
                  </a:cubicBezTo>
                  <a:cubicBezTo>
                    <a:pt x="3452013" y="1310811"/>
                    <a:pt x="3716281" y="472136"/>
                    <a:pt x="4040996" y="256247"/>
                  </a:cubicBezTo>
                  <a:cubicBezTo>
                    <a:pt x="4365711" y="40358"/>
                    <a:pt x="4772081" y="-249442"/>
                    <a:pt x="4886791" y="391293"/>
                  </a:cubicBezTo>
                  <a:cubicBezTo>
                    <a:pt x="5001501" y="1032028"/>
                    <a:pt x="5430276" y="3321631"/>
                    <a:pt x="4652214" y="4007181"/>
                  </a:cubicBezTo>
                  <a:cubicBezTo>
                    <a:pt x="3874152" y="4692732"/>
                    <a:pt x="833804" y="4753937"/>
                    <a:pt x="218421" y="450459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 rot="-642060">
              <a:off x="8774590" y="3450503"/>
              <a:ext cx="5024440" cy="4300141"/>
            </a:xfrm>
            <a:custGeom>
              <a:rect b="b" l="l" r="r" t="t"/>
              <a:pathLst>
                <a:path extrusionOk="0" h="4300141" w="5024440">
                  <a:moveTo>
                    <a:pt x="228707" y="4190740"/>
                  </a:moveTo>
                  <a:cubicBezTo>
                    <a:pt x="-406456" y="3934703"/>
                    <a:pt x="433996" y="2660021"/>
                    <a:pt x="901237" y="2162903"/>
                  </a:cubicBezTo>
                  <a:cubicBezTo>
                    <a:pt x="1368478" y="1665785"/>
                    <a:pt x="2494721" y="1567840"/>
                    <a:pt x="3032152" y="1208030"/>
                  </a:cubicBezTo>
                  <a:cubicBezTo>
                    <a:pt x="3569583" y="848220"/>
                    <a:pt x="3868752" y="49339"/>
                    <a:pt x="4125821" y="4044"/>
                  </a:cubicBezTo>
                  <a:cubicBezTo>
                    <a:pt x="4382890" y="-41251"/>
                    <a:pt x="4459854" y="295528"/>
                    <a:pt x="4574564" y="936263"/>
                  </a:cubicBezTo>
                  <a:cubicBezTo>
                    <a:pt x="4689274" y="1576998"/>
                    <a:pt x="5436525" y="3156714"/>
                    <a:pt x="4712216" y="3699127"/>
                  </a:cubicBezTo>
                  <a:cubicBezTo>
                    <a:pt x="3987907" y="4241540"/>
                    <a:pt x="863870" y="4446777"/>
                    <a:pt x="228707" y="4190740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2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Architecture</a:t>
            </a:r>
            <a:endParaRPr/>
          </a:p>
        </p:txBody>
      </p:sp>
      <p:sp>
        <p:nvSpPr>
          <p:cNvPr id="393" name="Google Shape;393;p32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394" name="Google Shape;39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395" name="Google Shape;395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2" title="threads_graph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2986" y="1763876"/>
            <a:ext cx="8406025" cy="415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7" name="Google Shape;397;p32"/>
          <p:cNvGrpSpPr/>
          <p:nvPr/>
        </p:nvGrpSpPr>
        <p:grpSpPr>
          <a:xfrm>
            <a:off x="5225601" y="2033058"/>
            <a:ext cx="9633947" cy="8204447"/>
            <a:chOff x="5299026" y="1747758"/>
            <a:chExt cx="9633947" cy="8204447"/>
          </a:xfrm>
        </p:grpSpPr>
        <p:sp>
          <p:nvSpPr>
            <p:cNvPr id="398" name="Google Shape;398;p32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2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2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32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33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Architecture</a:t>
            </a:r>
            <a:endParaRPr/>
          </a:p>
        </p:txBody>
      </p:sp>
      <p:sp>
        <p:nvSpPr>
          <p:cNvPr id="408" name="Google Shape;408;p33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09" name="Google Shape;40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10" name="Google Shape;41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1" name="Google Shape;411;p33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412" name="Google Shape;412;p33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3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3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3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16" name="Google Shape;416;p33" title="Sequence Diagram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36663" y="1646675"/>
            <a:ext cx="7918675" cy="40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34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System Architecture</a:t>
            </a:r>
            <a:endParaRPr/>
          </a:p>
        </p:txBody>
      </p:sp>
      <p:sp>
        <p:nvSpPr>
          <p:cNvPr id="423" name="Google Shape;423;p34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24" name="Google Shape;4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25" name="Google Shape;425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4" title="Sequence Diagram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60350" y="1620075"/>
            <a:ext cx="6196750" cy="4433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7" name="Google Shape;427;p34"/>
          <p:cNvGrpSpPr/>
          <p:nvPr/>
        </p:nvGrpSpPr>
        <p:grpSpPr>
          <a:xfrm>
            <a:off x="5225601" y="2033058"/>
            <a:ext cx="9633947" cy="8204447"/>
            <a:chOff x="5299026" y="1747758"/>
            <a:chExt cx="9633947" cy="8204447"/>
          </a:xfrm>
        </p:grpSpPr>
        <p:sp>
          <p:nvSpPr>
            <p:cNvPr id="428" name="Google Shape;428;p34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4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4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4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35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Memory</a:t>
            </a: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 Architecture</a:t>
            </a:r>
            <a:endParaRPr/>
          </a:p>
        </p:txBody>
      </p:sp>
      <p:sp>
        <p:nvSpPr>
          <p:cNvPr id="438" name="Google Shape;438;p35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39" name="Google Shape;43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40" name="Google Shape;440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1" name="Google Shape;441;p35"/>
          <p:cNvGrpSpPr/>
          <p:nvPr/>
        </p:nvGrpSpPr>
        <p:grpSpPr>
          <a:xfrm>
            <a:off x="5225601" y="2033058"/>
            <a:ext cx="9633947" cy="8204447"/>
            <a:chOff x="5299026" y="1747758"/>
            <a:chExt cx="9633947" cy="8204447"/>
          </a:xfrm>
        </p:grpSpPr>
        <p:sp>
          <p:nvSpPr>
            <p:cNvPr id="442" name="Google Shape;442;p35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5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5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5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46" name="Google Shape;446;p35" title="package_data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9550" y="1860350"/>
            <a:ext cx="7572900" cy="378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36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Memory Architecture</a:t>
            </a:r>
            <a:endParaRPr/>
          </a:p>
        </p:txBody>
      </p:sp>
      <p:sp>
        <p:nvSpPr>
          <p:cNvPr id="453" name="Google Shape;453;p36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54" name="Google Shape;45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55" name="Google Shape;455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36" title="fluxogr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0025" y="2144625"/>
            <a:ext cx="8184449" cy="3453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7" name="Google Shape;457;p36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458" name="Google Shape;458;p36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6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6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37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Design</a:t>
            </a:r>
            <a:endParaRPr/>
          </a:p>
        </p:txBody>
      </p:sp>
      <p:sp>
        <p:nvSpPr>
          <p:cNvPr id="467" name="Google Shape;467;p37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68" name="Google Shape;46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69" name="Google Shape;469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0" name="Google Shape;470;p37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471" name="Google Shape;471;p37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7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7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4" name="Google Shape;474;p37"/>
          <p:cNvSpPr txBox="1"/>
          <p:nvPr/>
        </p:nvSpPr>
        <p:spPr>
          <a:xfrm>
            <a:off x="1439075" y="1542750"/>
            <a:ext cx="10493100" cy="47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Microcontroller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STM32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GNSS and Nb-IoT: ST87M01 evaluation kIT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Sensors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IMU: ISM330BX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Temperature: DS18B20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Batteries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Solar energy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Controller:  AEM10941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Panel: SM111K06L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Batteries: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38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Design</a:t>
            </a:r>
            <a:endParaRPr/>
          </a:p>
        </p:txBody>
      </p:sp>
      <p:sp>
        <p:nvSpPr>
          <p:cNvPr id="481" name="Google Shape;481;p38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82" name="Google Shape;48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83" name="Google Shape;483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4" name="Google Shape;484;p38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485" name="Google Shape;485;p38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8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8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88" name="Google Shape;488;p38" title="vlockdiagram_design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06396" y="1604954"/>
            <a:ext cx="7979209" cy="471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39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Implementation</a:t>
            </a:r>
            <a:endParaRPr/>
          </a:p>
        </p:txBody>
      </p:sp>
      <p:sp>
        <p:nvSpPr>
          <p:cNvPr id="495" name="Google Shape;495;p39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496" name="Google Shape;496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497" name="Google Shape;497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8" name="Google Shape;498;p39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499" name="Google Shape;499;p39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39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9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40"/>
          <p:cNvSpPr/>
          <p:nvPr/>
        </p:nvSpPr>
        <p:spPr>
          <a:xfrm>
            <a:off x="0" y="5516879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40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40"/>
          <p:cNvSpPr txBox="1"/>
          <p:nvPr/>
        </p:nvSpPr>
        <p:spPr>
          <a:xfrm>
            <a:off x="1725673" y="2851148"/>
            <a:ext cx="305280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Thanks :D</a:t>
            </a:r>
            <a:endParaRPr/>
          </a:p>
        </p:txBody>
      </p:sp>
      <p:sp>
        <p:nvSpPr>
          <p:cNvPr id="510" name="Google Shape;510;p40"/>
          <p:cNvSpPr txBox="1"/>
          <p:nvPr/>
        </p:nvSpPr>
        <p:spPr>
          <a:xfrm>
            <a:off x="1725674" y="3477751"/>
            <a:ext cx="714716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Any questions?</a:t>
            </a:r>
            <a:endParaRPr/>
          </a:p>
        </p:txBody>
      </p:sp>
      <p:grpSp>
        <p:nvGrpSpPr>
          <p:cNvPr id="511" name="Google Shape;511;p40"/>
          <p:cNvGrpSpPr/>
          <p:nvPr/>
        </p:nvGrpSpPr>
        <p:grpSpPr>
          <a:xfrm>
            <a:off x="5186952" y="953853"/>
            <a:ext cx="8691868" cy="7145905"/>
            <a:chOff x="5186952" y="953853"/>
            <a:chExt cx="8691868" cy="7145905"/>
          </a:xfrm>
        </p:grpSpPr>
        <p:sp>
          <p:nvSpPr>
            <p:cNvPr id="512" name="Google Shape;512;p40"/>
            <p:cNvSpPr/>
            <p:nvPr/>
          </p:nvSpPr>
          <p:spPr>
            <a:xfrm>
              <a:off x="5186952" y="953853"/>
              <a:ext cx="8568610" cy="6993505"/>
            </a:xfrm>
            <a:custGeom>
              <a:rect b="b" l="l" r="r" t="t"/>
              <a:pathLst>
                <a:path extrusionOk="0" h="5083762" w="5303937">
                  <a:moveTo>
                    <a:pt x="249675" y="4941927"/>
                  </a:moveTo>
                  <a:cubicBezTo>
                    <a:pt x="-413688" y="4655008"/>
                    <a:pt x="406156" y="3186704"/>
                    <a:pt x="843273" y="2637230"/>
                  </a:cubicBezTo>
                  <a:cubicBezTo>
                    <a:pt x="1280390" y="2087756"/>
                    <a:pt x="2325752" y="2058462"/>
                    <a:pt x="2872376" y="1645085"/>
                  </a:cubicBezTo>
                  <a:cubicBezTo>
                    <a:pt x="3419000" y="1231708"/>
                    <a:pt x="3753673" y="351412"/>
                    <a:pt x="4123020" y="156965"/>
                  </a:cubicBezTo>
                  <a:cubicBezTo>
                    <a:pt x="4492367" y="-37482"/>
                    <a:pt x="4973747" y="-162330"/>
                    <a:pt x="5088457" y="478405"/>
                  </a:cubicBezTo>
                  <a:cubicBezTo>
                    <a:pt x="5203167" y="1119140"/>
                    <a:pt x="5629913" y="3614824"/>
                    <a:pt x="4823449" y="4358744"/>
                  </a:cubicBezTo>
                  <a:cubicBezTo>
                    <a:pt x="4016985" y="5102664"/>
                    <a:pt x="913038" y="5228846"/>
                    <a:pt x="249675" y="4941927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5690683" y="1140927"/>
              <a:ext cx="8188137" cy="6958831"/>
            </a:xfrm>
            <a:custGeom>
              <a:rect b="b" l="l" r="r" t="t"/>
              <a:pathLst>
                <a:path extrusionOk="0" h="5058556" w="5068426">
                  <a:moveTo>
                    <a:pt x="302629" y="4916721"/>
                  </a:moveTo>
                  <a:cubicBezTo>
                    <a:pt x="-360734" y="4629802"/>
                    <a:pt x="213839" y="3130724"/>
                    <a:pt x="625800" y="2612024"/>
                  </a:cubicBezTo>
                  <a:cubicBezTo>
                    <a:pt x="1037761" y="2093324"/>
                    <a:pt x="2215192" y="2206818"/>
                    <a:pt x="2774394" y="1804519"/>
                  </a:cubicBezTo>
                  <a:cubicBezTo>
                    <a:pt x="3333596" y="1402220"/>
                    <a:pt x="3631583" y="423449"/>
                    <a:pt x="3981015" y="198229"/>
                  </a:cubicBezTo>
                  <a:cubicBezTo>
                    <a:pt x="4330447" y="-26991"/>
                    <a:pt x="4756274" y="-187536"/>
                    <a:pt x="4870984" y="453199"/>
                  </a:cubicBezTo>
                  <a:cubicBezTo>
                    <a:pt x="4985694" y="1093934"/>
                    <a:pt x="5367368" y="3589618"/>
                    <a:pt x="4605976" y="4333538"/>
                  </a:cubicBezTo>
                  <a:cubicBezTo>
                    <a:pt x="3844584" y="5077458"/>
                    <a:pt x="965992" y="5203640"/>
                    <a:pt x="302629" y="4916721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7058437" y="1730154"/>
              <a:ext cx="6504876" cy="5954322"/>
            </a:xfrm>
            <a:custGeom>
              <a:rect b="b" l="l" r="r" t="t"/>
              <a:pathLst>
                <a:path extrusionOk="0" h="4696205" w="5130430">
                  <a:moveTo>
                    <a:pt x="240815" y="4548913"/>
                  </a:moveTo>
                  <a:cubicBezTo>
                    <a:pt x="-390088" y="4270332"/>
                    <a:pt x="358296" y="2803148"/>
                    <a:pt x="889189" y="2380015"/>
                  </a:cubicBezTo>
                  <a:cubicBezTo>
                    <a:pt x="1420082" y="1956882"/>
                    <a:pt x="2530001" y="2124116"/>
                    <a:pt x="2960894" y="1730942"/>
                  </a:cubicBezTo>
                  <a:cubicBezTo>
                    <a:pt x="3391787" y="1337768"/>
                    <a:pt x="3661635" y="422974"/>
                    <a:pt x="3986350" y="207085"/>
                  </a:cubicBezTo>
                  <a:cubicBezTo>
                    <a:pt x="4311065" y="-8804"/>
                    <a:pt x="4794475" y="-205125"/>
                    <a:pt x="4909185" y="435610"/>
                  </a:cubicBezTo>
                  <a:cubicBezTo>
                    <a:pt x="5023895" y="1076345"/>
                    <a:pt x="5452670" y="3365948"/>
                    <a:pt x="4674608" y="4051498"/>
                  </a:cubicBezTo>
                  <a:cubicBezTo>
                    <a:pt x="3896546" y="4737049"/>
                    <a:pt x="871718" y="4827494"/>
                    <a:pt x="240815" y="4548913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8356550" y="3024936"/>
              <a:ext cx="5022745" cy="4458713"/>
            </a:xfrm>
            <a:custGeom>
              <a:rect b="b" l="l" r="r" t="t"/>
              <a:pathLst>
                <a:path extrusionOk="0" h="4458713" w="5022745">
                  <a:moveTo>
                    <a:pt x="227012" y="4339425"/>
                  </a:moveTo>
                  <a:cubicBezTo>
                    <a:pt x="-403891" y="4060844"/>
                    <a:pt x="428573" y="2669580"/>
                    <a:pt x="925102" y="2176329"/>
                  </a:cubicBezTo>
                  <a:cubicBezTo>
                    <a:pt x="1421631" y="1683078"/>
                    <a:pt x="2689992" y="1742071"/>
                    <a:pt x="3206185" y="1379916"/>
                  </a:cubicBezTo>
                  <a:cubicBezTo>
                    <a:pt x="3722379" y="1017761"/>
                    <a:pt x="3794483" y="52560"/>
                    <a:pt x="4022263" y="3399"/>
                  </a:cubicBezTo>
                  <a:cubicBezTo>
                    <a:pt x="4250043" y="-45762"/>
                    <a:pt x="4458159" y="444213"/>
                    <a:pt x="4572869" y="1084948"/>
                  </a:cubicBezTo>
                  <a:cubicBezTo>
                    <a:pt x="4687579" y="1725683"/>
                    <a:pt x="5434830" y="3305399"/>
                    <a:pt x="4710521" y="3847812"/>
                  </a:cubicBezTo>
                  <a:cubicBezTo>
                    <a:pt x="3986212" y="4390225"/>
                    <a:pt x="857915" y="4618006"/>
                    <a:pt x="227012" y="4339425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6" name="Google Shape;516;p40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517" name="Google Shape;51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518" name="Google Shape;518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ome - Lagrangian Drifter Lab" id="120" name="Google Shape;12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87375"/>
            <a:ext cx="12192000" cy="6270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15"/>
          <p:cNvGrpSpPr/>
          <p:nvPr/>
        </p:nvGrpSpPr>
        <p:grpSpPr>
          <a:xfrm>
            <a:off x="0" y="-1"/>
            <a:ext cx="12192001" cy="6858001"/>
            <a:chOff x="0" y="-1"/>
            <a:chExt cx="12192001" cy="6858001"/>
          </a:xfrm>
        </p:grpSpPr>
        <p:sp>
          <p:nvSpPr>
            <p:cNvPr id="122" name="Google Shape;122;p15"/>
            <p:cNvSpPr/>
            <p:nvPr/>
          </p:nvSpPr>
          <p:spPr>
            <a:xfrm>
              <a:off x="1" y="0"/>
              <a:ext cx="12192000" cy="134112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60000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Introduction</a:t>
              </a: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0" y="-1"/>
              <a:ext cx="1221942" cy="685800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124;p15"/>
          <p:cNvGrpSpPr/>
          <p:nvPr/>
        </p:nvGrpSpPr>
        <p:grpSpPr>
          <a:xfrm>
            <a:off x="184989" y="245313"/>
            <a:ext cx="891002" cy="6367373"/>
            <a:chOff x="184989" y="245313"/>
            <a:chExt cx="891002" cy="6367373"/>
          </a:xfrm>
        </p:grpSpPr>
        <p:pic>
          <p:nvPicPr>
            <p:cNvPr descr="CMEMS – Center for Microeletromechanical Systems" id="125" name="Google Shape;125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245313"/>
              <a:ext cx="891002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126" name="Google Shape;126;p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7" name="Google Shape;127;p15"/>
          <p:cNvGrpSpPr/>
          <p:nvPr/>
        </p:nvGrpSpPr>
        <p:grpSpPr>
          <a:xfrm>
            <a:off x="5102382" y="1315266"/>
            <a:ext cx="9635685" cy="8200560"/>
            <a:chOff x="5102382" y="1315266"/>
            <a:chExt cx="9635685" cy="8200560"/>
          </a:xfrm>
        </p:grpSpPr>
        <p:sp>
          <p:nvSpPr>
            <p:cNvPr id="128" name="Google Shape;128;p15"/>
            <p:cNvSpPr/>
            <p:nvPr/>
          </p:nvSpPr>
          <p:spPr>
            <a:xfrm rot="-642060">
              <a:off x="5653287" y="2049022"/>
              <a:ext cx="8533875" cy="6733049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5"/>
            <p:cNvSpPr/>
            <p:nvPr/>
          </p:nvSpPr>
          <p:spPr>
            <a:xfrm rot="-642060">
              <a:off x="6362496" y="2373686"/>
              <a:ext cx="7766880" cy="6472933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 rot="-642060">
              <a:off x="8248844" y="2646848"/>
              <a:ext cx="5662451" cy="5877298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5"/>
            <p:cNvSpPr/>
            <p:nvPr/>
          </p:nvSpPr>
          <p:spPr>
            <a:xfrm rot="-642060">
              <a:off x="9352126" y="4187476"/>
              <a:ext cx="4579876" cy="378642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" name="Google Shape;137;p16"/>
          <p:cNvGrpSpPr/>
          <p:nvPr/>
        </p:nvGrpSpPr>
        <p:grpSpPr>
          <a:xfrm>
            <a:off x="0" y="-1"/>
            <a:ext cx="12192001" cy="6858000"/>
            <a:chOff x="0" y="-1"/>
            <a:chExt cx="12192001" cy="6858000"/>
          </a:xfrm>
        </p:grpSpPr>
        <p:sp>
          <p:nvSpPr>
            <p:cNvPr id="138" name="Google Shape;138;p16"/>
            <p:cNvSpPr/>
            <p:nvPr/>
          </p:nvSpPr>
          <p:spPr>
            <a:xfrm>
              <a:off x="1" y="0"/>
              <a:ext cx="12192000" cy="134100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59999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Project Statement</a:t>
              </a: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0" y="-1"/>
              <a:ext cx="1221900" cy="6858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" name="Google Shape;140;p16"/>
          <p:cNvGrpSpPr/>
          <p:nvPr/>
        </p:nvGrpSpPr>
        <p:grpSpPr>
          <a:xfrm>
            <a:off x="184989" y="245313"/>
            <a:ext cx="891001" cy="6367373"/>
            <a:chOff x="184989" y="245313"/>
            <a:chExt cx="891001" cy="6367373"/>
          </a:xfrm>
        </p:grpSpPr>
        <p:pic>
          <p:nvPicPr>
            <p:cNvPr descr="CMEMS – Center for Microeletromechanical Systems" id="141" name="Google Shape;141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84989" y="245313"/>
              <a:ext cx="891001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142" name="Google Shape;142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3" name="Google Shape;143;p16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144" name="Google Shape;144;p16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6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6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6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p16"/>
          <p:cNvSpPr txBox="1"/>
          <p:nvPr/>
        </p:nvSpPr>
        <p:spPr>
          <a:xfrm>
            <a:off x="1457475" y="1638775"/>
            <a:ext cx="9752400" cy="4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 to 26% of the ocean is mapped (superficial and deeper areas) 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Around 80% of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commercial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trades are made by the sea.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Risky e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nvironment.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IPC as a commercial rout at Portugal scale.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" name="Google Shape;154;p17"/>
          <p:cNvGrpSpPr/>
          <p:nvPr/>
        </p:nvGrpSpPr>
        <p:grpSpPr>
          <a:xfrm>
            <a:off x="0" y="-1"/>
            <a:ext cx="12192001" cy="6858000"/>
            <a:chOff x="0" y="-1"/>
            <a:chExt cx="12192001" cy="6858000"/>
          </a:xfrm>
        </p:grpSpPr>
        <p:sp>
          <p:nvSpPr>
            <p:cNvPr id="155" name="Google Shape;155;p17"/>
            <p:cNvSpPr/>
            <p:nvPr/>
          </p:nvSpPr>
          <p:spPr>
            <a:xfrm>
              <a:off x="1" y="0"/>
              <a:ext cx="12192000" cy="1341000"/>
            </a:xfrm>
            <a:prstGeom prst="rect">
              <a:avLst/>
            </a:prstGeom>
            <a:gradFill>
              <a:gsLst>
                <a:gs pos="0">
                  <a:srgbClr val="EFF7FC"/>
                </a:gs>
                <a:gs pos="83000">
                  <a:srgbClr val="72C4E9"/>
                </a:gs>
                <a:gs pos="89000">
                  <a:srgbClr val="72C4E9"/>
                </a:gs>
                <a:gs pos="100000">
                  <a:srgbClr val="A1D6F0"/>
                </a:gs>
              </a:gsLst>
              <a:lin ang="5999900" scaled="0"/>
            </a:gradFill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62626"/>
                  </a:solidFill>
                  <a:latin typeface="Jost"/>
                  <a:ea typeface="Jost"/>
                  <a:cs typeface="Jost"/>
                  <a:sym typeface="Jost"/>
                </a:rPr>
                <a:t>Project Statement</a:t>
              </a: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0" y="-1"/>
              <a:ext cx="1221900" cy="6858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" name="Google Shape;157;p17"/>
          <p:cNvGrpSpPr/>
          <p:nvPr/>
        </p:nvGrpSpPr>
        <p:grpSpPr>
          <a:xfrm>
            <a:off x="184989" y="245313"/>
            <a:ext cx="891001" cy="6367373"/>
            <a:chOff x="184989" y="245313"/>
            <a:chExt cx="891001" cy="6367373"/>
          </a:xfrm>
        </p:grpSpPr>
        <p:pic>
          <p:nvPicPr>
            <p:cNvPr descr="CMEMS – Center for Microeletromechanical Systems" id="158" name="Google Shape;158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84989" y="245313"/>
              <a:ext cx="891001" cy="10043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me | DEM" id="159" name="Google Shape;159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84989" y="6187439"/>
              <a:ext cx="809994" cy="4252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0" name="Google Shape;160;p17"/>
          <p:cNvSpPr txBox="1"/>
          <p:nvPr/>
        </p:nvSpPr>
        <p:spPr>
          <a:xfrm>
            <a:off x="1457475" y="1638775"/>
            <a:ext cx="9752400" cy="4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IPC (Iberian Poliward Current)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8662" y="2226350"/>
            <a:ext cx="4710026" cy="45261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Google Shape;162;p17"/>
          <p:cNvGrpSpPr/>
          <p:nvPr/>
        </p:nvGrpSpPr>
        <p:grpSpPr>
          <a:xfrm>
            <a:off x="6045599" y="2167551"/>
            <a:ext cx="8920982" cy="8232462"/>
            <a:chOff x="6045599" y="2167551"/>
            <a:chExt cx="8920982" cy="8232462"/>
          </a:xfrm>
        </p:grpSpPr>
        <p:sp>
          <p:nvSpPr>
            <p:cNvPr id="163" name="Google Shape;163;p17"/>
            <p:cNvSpPr/>
            <p:nvPr/>
          </p:nvSpPr>
          <p:spPr>
            <a:xfrm rot="-642081">
              <a:off x="6544606" y="2845930"/>
              <a:ext cx="7877773" cy="6126120"/>
            </a:xfrm>
            <a:custGeom>
              <a:rect b="b" l="l" r="r" t="t"/>
              <a:pathLst>
                <a:path extrusionOk="0" h="4451058" w="4876073">
                  <a:moveTo>
                    <a:pt x="186722" y="3766334"/>
                  </a:moveTo>
                  <a:cubicBezTo>
                    <a:pt x="-403857" y="3476170"/>
                    <a:pt x="558443" y="2822627"/>
                    <a:pt x="973484" y="2493743"/>
                  </a:cubicBezTo>
                  <a:cubicBezTo>
                    <a:pt x="1388525" y="2164859"/>
                    <a:pt x="2252542" y="2101383"/>
                    <a:pt x="2676971" y="1793029"/>
                  </a:cubicBezTo>
                  <a:cubicBezTo>
                    <a:pt x="3101401" y="1484675"/>
                    <a:pt x="3204349" y="851182"/>
                    <a:pt x="3520061" y="643621"/>
                  </a:cubicBezTo>
                  <a:cubicBezTo>
                    <a:pt x="3835773" y="436060"/>
                    <a:pt x="4432234" y="-403968"/>
                    <a:pt x="4546944" y="236767"/>
                  </a:cubicBezTo>
                  <a:cubicBezTo>
                    <a:pt x="4661654" y="877502"/>
                    <a:pt x="5243662" y="3646465"/>
                    <a:pt x="4516958" y="4234726"/>
                  </a:cubicBezTo>
                  <a:cubicBezTo>
                    <a:pt x="3790254" y="4822987"/>
                    <a:pt x="777301" y="4056498"/>
                    <a:pt x="186722" y="3766334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 rot="-480284">
              <a:off x="6790954" y="3392810"/>
              <a:ext cx="7764746" cy="6497699"/>
            </a:xfrm>
            <a:custGeom>
              <a:rect b="b" l="l" r="r" t="t"/>
              <a:pathLst>
                <a:path extrusionOk="0" h="4723250" w="4805682">
                  <a:moveTo>
                    <a:pt x="177825" y="4618109"/>
                  </a:moveTo>
                  <a:cubicBezTo>
                    <a:pt x="-404309" y="4403770"/>
                    <a:pt x="595832" y="3181290"/>
                    <a:pt x="988368" y="2748893"/>
                  </a:cubicBezTo>
                  <a:cubicBezTo>
                    <a:pt x="1380904" y="2316496"/>
                    <a:pt x="2220402" y="2476351"/>
                    <a:pt x="2533041" y="2023724"/>
                  </a:cubicBezTo>
                  <a:cubicBezTo>
                    <a:pt x="2845680" y="1571097"/>
                    <a:pt x="3352200" y="960061"/>
                    <a:pt x="3645257" y="594732"/>
                  </a:cubicBezTo>
                  <a:cubicBezTo>
                    <a:pt x="3938314" y="229403"/>
                    <a:pt x="4306794" y="-354533"/>
                    <a:pt x="4421504" y="286202"/>
                  </a:cubicBezTo>
                  <a:cubicBezTo>
                    <a:pt x="4536214" y="926937"/>
                    <a:pt x="5188452" y="3312942"/>
                    <a:pt x="4481172" y="4034926"/>
                  </a:cubicBezTo>
                  <a:cubicBezTo>
                    <a:pt x="3773892" y="4756910"/>
                    <a:pt x="759959" y="4832448"/>
                    <a:pt x="177825" y="4618109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 rot="-643518">
              <a:off x="8632780" y="4063314"/>
              <a:ext cx="5640965" cy="5751559"/>
            </a:xfrm>
            <a:custGeom>
              <a:rect b="b" l="l" r="r" t="t"/>
              <a:pathLst>
                <a:path extrusionOk="0" h="4718575" w="4515211">
                  <a:moveTo>
                    <a:pt x="271737" y="4640152"/>
                  </a:moveTo>
                  <a:cubicBezTo>
                    <a:pt x="-328230" y="4424314"/>
                    <a:pt x="200133" y="3072186"/>
                    <a:pt x="566332" y="2611615"/>
                  </a:cubicBezTo>
                  <a:cubicBezTo>
                    <a:pt x="932531" y="2151044"/>
                    <a:pt x="2002597" y="2231176"/>
                    <a:pt x="2468930" y="1876726"/>
                  </a:cubicBezTo>
                  <a:cubicBezTo>
                    <a:pt x="2935263" y="1522276"/>
                    <a:pt x="3067455" y="748724"/>
                    <a:pt x="3364329" y="484916"/>
                  </a:cubicBezTo>
                  <a:cubicBezTo>
                    <a:pt x="3661203" y="221108"/>
                    <a:pt x="4135466" y="-346860"/>
                    <a:pt x="4250176" y="293875"/>
                  </a:cubicBezTo>
                  <a:cubicBezTo>
                    <a:pt x="4364886" y="934610"/>
                    <a:pt x="4829210" y="3182264"/>
                    <a:pt x="4166137" y="3906643"/>
                  </a:cubicBezTo>
                  <a:cubicBezTo>
                    <a:pt x="3503064" y="4631022"/>
                    <a:pt x="871704" y="4855990"/>
                    <a:pt x="271737" y="4640152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p17"/>
          <p:cNvSpPr txBox="1"/>
          <p:nvPr/>
        </p:nvSpPr>
        <p:spPr>
          <a:xfrm>
            <a:off x="1177550" y="5162300"/>
            <a:ext cx="2801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NAD: North Atlantic Drift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PC: Portugal Current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IPC: Iberian Poleward Current AzC: Azores Current.</a:t>
            </a:r>
            <a:endParaRPr/>
          </a:p>
        </p:txBody>
      </p:sp>
      <p:sp>
        <p:nvSpPr>
          <p:cNvPr id="167" name="Google Shape;167;p17"/>
          <p:cNvSpPr txBox="1"/>
          <p:nvPr/>
        </p:nvSpPr>
        <p:spPr>
          <a:xfrm>
            <a:off x="8688700" y="5162300"/>
            <a:ext cx="1703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</a:t>
            </a:r>
            <a:r>
              <a:rPr lang="en-US" sz="1000"/>
              <a:t>his map shows </a:t>
            </a:r>
            <a:r>
              <a:rPr lang="en-US" sz="1000"/>
              <a:t>chlorophyll</a:t>
            </a:r>
            <a:r>
              <a:rPr lang="en-US" sz="1000"/>
              <a:t> </a:t>
            </a:r>
            <a:r>
              <a:rPr lang="en-US" sz="1000"/>
              <a:t>concentration</a:t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8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Project Statement Analysis</a:t>
            </a:r>
            <a:endParaRPr sz="4000">
              <a:solidFill>
                <a:srgbClr val="262626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74" name="Google Shape;174;p18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175" name="Google Shape;17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176" name="Google Shape;17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" name="Google Shape;177;p18"/>
          <p:cNvGrpSpPr/>
          <p:nvPr/>
        </p:nvGrpSpPr>
        <p:grpSpPr>
          <a:xfrm>
            <a:off x="5299026" y="1747886"/>
            <a:ext cx="9635685" cy="8200560"/>
            <a:chOff x="5299026" y="1747886"/>
            <a:chExt cx="9635685" cy="8200560"/>
          </a:xfrm>
        </p:grpSpPr>
        <p:sp>
          <p:nvSpPr>
            <p:cNvPr id="178" name="Google Shape;178;p18"/>
            <p:cNvSpPr/>
            <p:nvPr/>
          </p:nvSpPr>
          <p:spPr>
            <a:xfrm rot="-642060">
              <a:off x="5849931" y="2481642"/>
              <a:ext cx="8533875" cy="6733049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 rot="-478767">
              <a:off x="6484797" y="2966715"/>
              <a:ext cx="7766880" cy="6472933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8"/>
            <p:cNvSpPr/>
            <p:nvPr/>
          </p:nvSpPr>
          <p:spPr>
            <a:xfrm rot="-642060">
              <a:off x="8390866" y="3693863"/>
              <a:ext cx="5579563" cy="5650571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 rot="-1018970">
              <a:off x="9594868" y="4797076"/>
              <a:ext cx="4579876" cy="378642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" name="Google Shape;182;p18"/>
          <p:cNvSpPr txBox="1"/>
          <p:nvPr/>
        </p:nvSpPr>
        <p:spPr>
          <a:xfrm>
            <a:off x="1431225" y="1692850"/>
            <a:ext cx="74805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acquisition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○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Power Level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○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Wave Intensity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○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Position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○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Temperature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Send Data Wirelessly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Store Data </a:t>
            </a: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Locally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Autonomy (Low Power)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Resistant and buoyant outer shell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9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Analysis</a:t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190" name="Google Shape;19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191" name="Google Shape;19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19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193" name="Google Shape;193;p19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9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9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9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" name="Google Shape;197;p19"/>
          <p:cNvSpPr txBox="1"/>
          <p:nvPr/>
        </p:nvSpPr>
        <p:spPr>
          <a:xfrm>
            <a:off x="1431225" y="1692850"/>
            <a:ext cx="74805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Microcontroller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GNSS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Mobile Communication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Power Source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Sensors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IMU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Temperature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Power Source Level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900" y="1341007"/>
            <a:ext cx="10929551" cy="820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0"/>
          <p:cNvSpPr/>
          <p:nvPr/>
        </p:nvSpPr>
        <p:spPr>
          <a:xfrm>
            <a:off x="1" y="0"/>
            <a:ext cx="12192000" cy="134100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59999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0" y="-1"/>
            <a:ext cx="12219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06" name="Google Shape;20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245313"/>
            <a:ext cx="891001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07" name="Google Shape;207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0"/>
          <p:cNvSpPr/>
          <p:nvPr/>
        </p:nvSpPr>
        <p:spPr>
          <a:xfrm>
            <a:off x="1970275" y="2006675"/>
            <a:ext cx="1027500" cy="42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1900" y="1490900"/>
            <a:ext cx="2603649" cy="2605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0" name="Google Shape;210;p20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11" name="Google Shape;211;p20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0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0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0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CAEB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950" y="1341125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1"/>
          <p:cNvSpPr/>
          <p:nvPr/>
        </p:nvSpPr>
        <p:spPr>
          <a:xfrm>
            <a:off x="1" y="0"/>
            <a:ext cx="12192000" cy="1341120"/>
          </a:xfrm>
          <a:prstGeom prst="rect">
            <a:avLst/>
          </a:prstGeom>
          <a:gradFill>
            <a:gsLst>
              <a:gs pos="0">
                <a:srgbClr val="EFF7FC"/>
              </a:gs>
              <a:gs pos="83000">
                <a:srgbClr val="72C4E9"/>
              </a:gs>
              <a:gs pos="89000">
                <a:srgbClr val="72C4E9"/>
              </a:gs>
              <a:gs pos="100000">
                <a:srgbClr val="A1D6F0"/>
              </a:gs>
            </a:gsLst>
            <a:lin ang="6000000" scaled="0"/>
          </a:gra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262626"/>
                </a:solidFill>
                <a:latin typeface="Jost"/>
                <a:ea typeface="Jost"/>
                <a:cs typeface="Jost"/>
                <a:sym typeface="Jost"/>
              </a:rPr>
              <a:t>State of Art</a:t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>
            <a:off x="0" y="-1"/>
            <a:ext cx="1221942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MEMS – Center for Microeletromechanical Systems" id="223" name="Google Shape;22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989" y="245313"/>
            <a:ext cx="891002" cy="10043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e | DEM" id="224" name="Google Shape;224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989" y="6187439"/>
            <a:ext cx="809994" cy="4252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5" name="Google Shape;225;p21"/>
          <p:cNvGrpSpPr/>
          <p:nvPr/>
        </p:nvGrpSpPr>
        <p:grpSpPr>
          <a:xfrm>
            <a:off x="5299026" y="1747758"/>
            <a:ext cx="9633947" cy="8204447"/>
            <a:chOff x="5299026" y="1747758"/>
            <a:chExt cx="9633947" cy="8204447"/>
          </a:xfrm>
        </p:grpSpPr>
        <p:sp>
          <p:nvSpPr>
            <p:cNvPr id="226" name="Google Shape;226;p21"/>
            <p:cNvSpPr/>
            <p:nvPr/>
          </p:nvSpPr>
          <p:spPr>
            <a:xfrm rot="-642081">
              <a:off x="5848853" y="2481809"/>
              <a:ext cx="8534292" cy="6736345"/>
            </a:xfrm>
            <a:custGeom>
              <a:rect b="b" l="l" r="r" t="t"/>
              <a:pathLst>
                <a:path extrusionOk="0" h="4894430" w="5282436">
                  <a:moveTo>
                    <a:pt x="228174" y="4766933"/>
                  </a:moveTo>
                  <a:cubicBezTo>
                    <a:pt x="-420772" y="4512309"/>
                    <a:pt x="476887" y="3157045"/>
                    <a:pt x="908275" y="2656005"/>
                  </a:cubicBezTo>
                  <a:cubicBezTo>
                    <a:pt x="1339663" y="2154965"/>
                    <a:pt x="2316229" y="2129800"/>
                    <a:pt x="2816503" y="1760690"/>
                  </a:cubicBezTo>
                  <a:cubicBezTo>
                    <a:pt x="3316777" y="1391580"/>
                    <a:pt x="3534841" y="684224"/>
                    <a:pt x="3909917" y="441344"/>
                  </a:cubicBezTo>
                  <a:cubicBezTo>
                    <a:pt x="4284993" y="198464"/>
                    <a:pt x="4952246" y="-337324"/>
                    <a:pt x="5066956" y="303411"/>
                  </a:cubicBezTo>
                  <a:cubicBezTo>
                    <a:pt x="5181666" y="944146"/>
                    <a:pt x="5608412" y="3439830"/>
                    <a:pt x="4801948" y="4183750"/>
                  </a:cubicBezTo>
                  <a:cubicBezTo>
                    <a:pt x="3995484" y="4927670"/>
                    <a:pt x="877120" y="5021557"/>
                    <a:pt x="228174" y="4766933"/>
                  </a:cubicBezTo>
                  <a:close/>
                </a:path>
              </a:pathLst>
            </a:custGeom>
            <a:solidFill>
              <a:srgbClr val="47B1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1"/>
            <p:cNvSpPr/>
            <p:nvPr/>
          </p:nvSpPr>
          <p:spPr>
            <a:xfrm rot="-480284">
              <a:off x="6482282" y="2965261"/>
              <a:ext cx="7767958" cy="6473066"/>
            </a:xfrm>
            <a:custGeom>
              <a:rect b="b" l="l" r="r" t="t"/>
              <a:pathLst>
                <a:path extrusionOk="0" h="4705344" w="4807670">
                  <a:moveTo>
                    <a:pt x="179813" y="4600203"/>
                  </a:moveTo>
                  <a:cubicBezTo>
                    <a:pt x="-402321" y="4385864"/>
                    <a:pt x="579917" y="3176075"/>
                    <a:pt x="990356" y="2730987"/>
                  </a:cubicBezTo>
                  <a:cubicBezTo>
                    <a:pt x="1400795" y="2285899"/>
                    <a:pt x="2199632" y="2288704"/>
                    <a:pt x="2642447" y="1929677"/>
                  </a:cubicBezTo>
                  <a:cubicBezTo>
                    <a:pt x="3085262" y="1570650"/>
                    <a:pt x="3350404" y="853723"/>
                    <a:pt x="3647245" y="576826"/>
                  </a:cubicBezTo>
                  <a:cubicBezTo>
                    <a:pt x="3944086" y="299929"/>
                    <a:pt x="4308782" y="-372439"/>
                    <a:pt x="4423492" y="268296"/>
                  </a:cubicBezTo>
                  <a:cubicBezTo>
                    <a:pt x="4538202" y="909031"/>
                    <a:pt x="5190440" y="3295036"/>
                    <a:pt x="4483160" y="4017020"/>
                  </a:cubicBezTo>
                  <a:cubicBezTo>
                    <a:pt x="3775880" y="4739004"/>
                    <a:pt x="761947" y="4814542"/>
                    <a:pt x="179813" y="4600203"/>
                  </a:cubicBezTo>
                  <a:close/>
                </a:path>
              </a:pathLst>
            </a:custGeom>
            <a:solidFill>
              <a:srgbClr val="229D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1"/>
            <p:cNvSpPr/>
            <p:nvPr/>
          </p:nvSpPr>
          <p:spPr>
            <a:xfrm rot="-643518">
              <a:off x="8393320" y="3692198"/>
              <a:ext cx="5579490" cy="5650243"/>
            </a:xfrm>
            <a:custGeom>
              <a:rect b="b" l="l" r="r" t="t"/>
              <a:pathLst>
                <a:path extrusionOk="0" h="4635456" w="4466004">
                  <a:moveTo>
                    <a:pt x="222530" y="4568376"/>
                  </a:moveTo>
                  <a:cubicBezTo>
                    <a:pt x="-349113" y="4379914"/>
                    <a:pt x="318192" y="3179194"/>
                    <a:pt x="687070" y="2704093"/>
                  </a:cubicBezTo>
                  <a:cubicBezTo>
                    <a:pt x="1055948" y="2228992"/>
                    <a:pt x="1986463" y="2074142"/>
                    <a:pt x="2435797" y="1717768"/>
                  </a:cubicBezTo>
                  <a:cubicBezTo>
                    <a:pt x="2885131" y="1361394"/>
                    <a:pt x="2978661" y="604889"/>
                    <a:pt x="3383076" y="565847"/>
                  </a:cubicBezTo>
                  <a:cubicBezTo>
                    <a:pt x="3787491" y="526805"/>
                    <a:pt x="4086259" y="-418636"/>
                    <a:pt x="4200969" y="222099"/>
                  </a:cubicBezTo>
                  <a:cubicBezTo>
                    <a:pt x="4315679" y="862834"/>
                    <a:pt x="4780003" y="3110488"/>
                    <a:pt x="4116930" y="3834867"/>
                  </a:cubicBezTo>
                  <a:cubicBezTo>
                    <a:pt x="3453857" y="4559246"/>
                    <a:pt x="794173" y="4756838"/>
                    <a:pt x="222530" y="4568376"/>
                  </a:cubicBezTo>
                  <a:close/>
                </a:path>
              </a:pathLst>
            </a:custGeom>
            <a:solidFill>
              <a:srgbClr val="0F48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1"/>
            <p:cNvSpPr/>
            <p:nvPr/>
          </p:nvSpPr>
          <p:spPr>
            <a:xfrm rot="-1019221">
              <a:off x="9595487" y="4795988"/>
              <a:ext cx="4585283" cy="3790894"/>
            </a:xfrm>
            <a:custGeom>
              <a:rect b="b" l="l" r="r" t="t"/>
              <a:pathLst>
                <a:path extrusionOk="0" h="3786424" w="4579876">
                  <a:moveTo>
                    <a:pt x="253829" y="3685738"/>
                  </a:moveTo>
                  <a:cubicBezTo>
                    <a:pt x="-354607" y="3464770"/>
                    <a:pt x="273996" y="2366860"/>
                    <a:pt x="649379" y="1905750"/>
                  </a:cubicBezTo>
                  <a:cubicBezTo>
                    <a:pt x="1024762" y="1444640"/>
                    <a:pt x="2000888" y="1223268"/>
                    <a:pt x="2506127" y="919080"/>
                  </a:cubicBezTo>
                  <a:cubicBezTo>
                    <a:pt x="3011366" y="614892"/>
                    <a:pt x="3404779" y="155688"/>
                    <a:pt x="3680815" y="80623"/>
                  </a:cubicBezTo>
                  <a:cubicBezTo>
                    <a:pt x="3956851" y="5558"/>
                    <a:pt x="4047633" y="-172042"/>
                    <a:pt x="4162343" y="468693"/>
                  </a:cubicBezTo>
                  <a:cubicBezTo>
                    <a:pt x="4277053" y="1109428"/>
                    <a:pt x="4951414" y="2695383"/>
                    <a:pt x="4299995" y="3231557"/>
                  </a:cubicBezTo>
                  <a:cubicBezTo>
                    <a:pt x="3648576" y="3767731"/>
                    <a:pt x="862265" y="3906706"/>
                    <a:pt x="253829" y="3685738"/>
                  </a:cubicBezTo>
                  <a:close/>
                </a:path>
              </a:pathLst>
            </a:custGeom>
            <a:solidFill>
              <a:srgbClr val="0A304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0" name="Google Shape;23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03113" y="1738613"/>
            <a:ext cx="3514725" cy="130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19235" y="1488437"/>
            <a:ext cx="3315927" cy="180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